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9"/>
  </p:notesMasterIdLst>
  <p:handoutMasterIdLst>
    <p:handoutMasterId r:id="rId20"/>
  </p:handoutMasterIdLst>
  <p:sldIdLst>
    <p:sldId id="303" r:id="rId2"/>
    <p:sldId id="707" r:id="rId3"/>
    <p:sldId id="890" r:id="rId4"/>
    <p:sldId id="675" r:id="rId5"/>
    <p:sldId id="676" r:id="rId6"/>
    <p:sldId id="699" r:id="rId7"/>
    <p:sldId id="700" r:id="rId8"/>
    <p:sldId id="884" r:id="rId9"/>
    <p:sldId id="889" r:id="rId10"/>
    <p:sldId id="885" r:id="rId11"/>
    <p:sldId id="886" r:id="rId12"/>
    <p:sldId id="888" r:id="rId13"/>
    <p:sldId id="887" r:id="rId14"/>
    <p:sldId id="418" r:id="rId15"/>
    <p:sldId id="677" r:id="rId16"/>
    <p:sldId id="891" r:id="rId17"/>
    <p:sldId id="883" r:id="rId1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FFFFCC"/>
    <a:srgbClr val="C1E442"/>
    <a:srgbClr val="FFFF99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066" autoAdjust="0"/>
    <p:restoredTop sz="92197" autoAdjust="0"/>
  </p:normalViewPr>
  <p:slideViewPr>
    <p:cSldViewPr snapToGrid="0">
      <p:cViewPr varScale="1">
        <p:scale>
          <a:sx n="101" d="100"/>
          <a:sy n="101" d="100"/>
        </p:scale>
        <p:origin x="91" y="6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6/17/2019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6/17/2019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75646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S2-1906890, SA2#134,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Sapporo, Japan, 24 – 28 June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2019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84/Docs/SP-190449.zip" TargetMode="External"/><Relationship Id="rId13" Type="http://schemas.openxmlformats.org/officeDocument/2006/relationships/hyperlink" Target="http://www.3gpp.org/ftp/tsg_sa/TSG_SA/TSGS_84/Docs/SP-190454.zip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3gpp.org/ftp/tsg_sa/TSG_SA/TSGS_84/Docs/SP-190543.zip" TargetMode="External"/><Relationship Id="rId7" Type="http://schemas.openxmlformats.org/officeDocument/2006/relationships/hyperlink" Target="http://www.3gpp.org/ftp/tsg_sa/TSG_SA/TSGS_84/Docs/SP-190564.zip" TargetMode="External"/><Relationship Id="rId12" Type="http://schemas.openxmlformats.org/officeDocument/2006/relationships/hyperlink" Target="http://www.3gpp.org/ftp/tsg_sa/TSG_SA/TSGS_84/Docs/SP-190453.zip" TargetMode="External"/><Relationship Id="rId17" Type="http://schemas.openxmlformats.org/officeDocument/2006/relationships/image" Target="../media/image3.jpeg"/><Relationship Id="rId2" Type="http://schemas.openxmlformats.org/officeDocument/2006/relationships/hyperlink" Target="http://www.3gpp.org/ftp/tsg_sa/TSG_SA/TSGS_84/Docs/SP-190440.zip" TargetMode="External"/><Relationship Id="rId16" Type="http://schemas.openxmlformats.org/officeDocument/2006/relationships/hyperlink" Target="http://www.3gpp.org/ftp/tsg_sa/TSG_SA/TSGS_84/Docs/SP-19056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84/Docs/SP-190563.zip" TargetMode="External"/><Relationship Id="rId11" Type="http://schemas.openxmlformats.org/officeDocument/2006/relationships/hyperlink" Target="http://www.3gpp.org/ftp/tsg_sa/TSG_SA/TSGS_84/Docs/SP-190452.zip" TargetMode="External"/><Relationship Id="rId5" Type="http://schemas.openxmlformats.org/officeDocument/2006/relationships/hyperlink" Target="http://www.3gpp.org/ftp/tsg_sa/TSG_SA/TSGS_83/Docs/SP-190443.zip" TargetMode="External"/><Relationship Id="rId15" Type="http://schemas.openxmlformats.org/officeDocument/2006/relationships/hyperlink" Target="http://www.3gpp.org/ftp/tsg_sa/TSG_SA/TSGS_84/Docs/SP-190558.zip" TargetMode="External"/><Relationship Id="rId10" Type="http://schemas.openxmlformats.org/officeDocument/2006/relationships/hyperlink" Target="http://www.3gpp.org/ftp/tsg_sa/TSG_SA/TSGS_84/Docs/SP-190557.zip" TargetMode="External"/><Relationship Id="rId19" Type="http://schemas.openxmlformats.org/officeDocument/2006/relationships/image" Target="../media/image5.jpeg"/><Relationship Id="rId4" Type="http://schemas.openxmlformats.org/officeDocument/2006/relationships/hyperlink" Target="http://www.3gpp.org/ftp/tsg_sa/TSG_SA/TSGS_83/Docs/SP-190442.zip" TargetMode="External"/><Relationship Id="rId9" Type="http://schemas.openxmlformats.org/officeDocument/2006/relationships/hyperlink" Target="http://www.3gpp.org/ftp/tsg_sa/TSG_SA/TSGS_84/Docs/SP-190450.zip" TargetMode="External"/><Relationship Id="rId14" Type="http://schemas.openxmlformats.org/officeDocument/2006/relationships/hyperlink" Target="http://www.3gpp.org/ftp/tsg_sa/TSG_SA/TSGS_84/Docs/SP-190444.zip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about-3gpp/legal-matter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4758" y="2820444"/>
            <a:ext cx="801463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Report from TSG SA#84 on SA2 specific topics</a:t>
            </a:r>
            <a:br>
              <a:rPr lang="en-GB" sz="4800" b="1" i="1" dirty="0"/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b="1" dirty="0"/>
            </a:br>
            <a:r>
              <a:rPr lang="en-GB" sz="2400" b="1" dirty="0">
                <a:latin typeface="Arial" charset="0"/>
              </a:rPr>
              <a:t>Puneet Jain</a:t>
            </a:r>
          </a:p>
          <a:p>
            <a:pPr>
              <a:lnSpc>
                <a:spcPct val="80000"/>
              </a:lnSpc>
            </a:pPr>
            <a:r>
              <a:rPr lang="en-GB" sz="2400" b="1" dirty="0">
                <a:latin typeface="Arial" charset="0"/>
              </a:rPr>
              <a:t>SA2 Chairman, 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GB" sz="4400" dirty="0"/>
              <a:t>Rel-17 Study/Work Items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10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35A0557-995E-4C70-BA7E-6315F38066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0290474"/>
              </p:ext>
            </p:extLst>
          </p:nvPr>
        </p:nvGraphicFramePr>
        <p:xfrm>
          <a:off x="927098" y="2139313"/>
          <a:ext cx="10815601" cy="3952623"/>
        </p:xfrm>
        <a:graphic>
          <a:graphicData uri="http://schemas.openxmlformats.org/drawingml/2006/table">
            <a:tbl>
              <a:tblPr/>
              <a:tblGrid>
                <a:gridCol w="807999">
                  <a:extLst>
                    <a:ext uri="{9D8B030D-6E8A-4147-A177-3AD203B41FA5}">
                      <a16:colId xmlns:a16="http://schemas.microsoft.com/office/drawing/2014/main" val="2054968434"/>
                    </a:ext>
                  </a:extLst>
                </a:gridCol>
                <a:gridCol w="1492462">
                  <a:extLst>
                    <a:ext uri="{9D8B030D-6E8A-4147-A177-3AD203B41FA5}">
                      <a16:colId xmlns:a16="http://schemas.microsoft.com/office/drawing/2014/main" val="3249078429"/>
                    </a:ext>
                  </a:extLst>
                </a:gridCol>
                <a:gridCol w="4844838">
                  <a:extLst>
                    <a:ext uri="{9D8B030D-6E8A-4147-A177-3AD203B41FA5}">
                      <a16:colId xmlns:a16="http://schemas.microsoft.com/office/drawing/2014/main" val="3469045307"/>
                    </a:ext>
                  </a:extLst>
                </a:gridCol>
                <a:gridCol w="1249667">
                  <a:extLst>
                    <a:ext uri="{9D8B030D-6E8A-4147-A177-3AD203B41FA5}">
                      <a16:colId xmlns:a16="http://schemas.microsoft.com/office/drawing/2014/main" val="169715351"/>
                    </a:ext>
                  </a:extLst>
                </a:gridCol>
                <a:gridCol w="2420635">
                  <a:extLst>
                    <a:ext uri="{9D8B030D-6E8A-4147-A177-3AD203B41FA5}">
                      <a16:colId xmlns:a16="http://schemas.microsoft.com/office/drawing/2014/main" val="2822273160"/>
                    </a:ext>
                  </a:extLst>
                </a:gridCol>
              </a:tblGrid>
              <a:tr h="34988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" marR="1905" marT="635" marB="6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</a:p>
                  </a:txBody>
                  <a:tcPr marL="1905" marR="1905" marT="635" marB="6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" marR="1905" marT="635" marB="6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WID-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" marR="1905" marT="635" marB="6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Rapporteur(s)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" marR="1905" marT="635" marB="6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4399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780029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FS_eIMS5G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Enhanced IMS to 5GC Integration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SP-190440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Chris </a:t>
                      </a:r>
                      <a:r>
                        <a:rPr lang="en-US" sz="1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Joul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(T-Mobile USA)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1505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790012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FS_AAI_LTE_NR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</a:t>
                      </a: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Application Awareness Interworking between LTE and NR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SP-190543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Biao Long (China Telecom)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28771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830030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FS_5MBS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Architectural enhancements for 5G multicast-broadcast services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SP-190442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Dario Serafino Tonesi (Huawei)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2111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830033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FS_5G_ProSe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System enhancement for Proximity based Services in 5GS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5"/>
                        </a:rPr>
                        <a:t>SP-190443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Qiang Deng (CATT), Jianhua Liu (OPPO)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09052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840016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FLADN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Supporting Flexible Local Area Data Network 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6"/>
                        </a:rPr>
                        <a:t>SP-190563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Hyunsook Kim (LG Electronics)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37496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840019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5G_AIS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 System Enhancement for Advanced Interactive Services 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SP-190564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Lei Yixue (Tencent)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63299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840020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FS_eUEPO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enhancement of 5G UE Policy 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8"/>
                        </a:rPr>
                        <a:t>SP-190449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Changhong Shan (Intel)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1600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840021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FS_UUI5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the Usage of User Identifiers in the 5G System 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9"/>
                        </a:rPr>
                        <a:t>SP-190450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Michael Starsinic (</a:t>
                      </a:r>
                      <a:r>
                        <a:rPr lang="en-US" sz="1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Convida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Wireless)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70216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840022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FS_eNA_Ph2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Enablers for Network Automation for 5G - phase 2 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0"/>
                        </a:rPr>
                        <a:t>SP-190557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Xiaobo Wu (Huawei)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4957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840023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FS_eLCS_ph2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Enhancement to the 5GC </a:t>
                      </a:r>
                      <a:r>
                        <a:rPr lang="en-US" sz="1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Services-Phase 2 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1"/>
                        </a:rPr>
                        <a:t>SP-190452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Ming Ai (CATT)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77616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840024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FS_eNPN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enhanced support of Non-Public Networks 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2"/>
                        </a:rPr>
                        <a:t>SP-190453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Peter Hedman (Ericsson)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6769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840025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FS_5GLAN_enh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enhancement of support for 5G LAN-type service 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3"/>
                        </a:rPr>
                        <a:t>SP-190454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Runze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Zhou (Huawei)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80493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840029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FS_NG_RTC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system architecture for next generation real time communication services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4"/>
                        </a:rPr>
                        <a:t>SP-190444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Yi Jiang (China Mobile)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78425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840084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FS_ATSSS_Ph2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Access Traffic Steering, Switch and Splitting support in the 5G system architecture Phase 2 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5"/>
                        </a:rPr>
                        <a:t>SP-190558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Tricci So (ZTE)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7104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840085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FS_5WWC_Ph2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support for 5WWC, Phase 2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u="sng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6"/>
                        </a:rPr>
                        <a:t>SP-190562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Huan Li (Huawei)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386730"/>
                  </a:ext>
                </a:extLst>
              </a:tr>
            </a:tbl>
          </a:graphicData>
        </a:graphic>
      </p:graphicFrame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8938470-D1EE-4EFA-8AF8-97BD9A0D46CC}"/>
              </a:ext>
            </a:extLst>
          </p:cNvPr>
          <p:cNvSpPr txBox="1">
            <a:spLocks/>
          </p:cNvSpPr>
          <p:nvPr/>
        </p:nvSpPr>
        <p:spPr>
          <a:xfrm>
            <a:off x="158130" y="1326789"/>
            <a:ext cx="11005172" cy="685523"/>
          </a:xfrm>
        </p:spPr>
        <p:txBody>
          <a:bodyPr>
            <a:normAutofit fontScale="85000" lnSpcReduction="20000"/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7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18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9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9600" lvl="1" indent="0">
              <a:spcBef>
                <a:spcPts val="600"/>
              </a:spcBef>
              <a:buFontTx/>
              <a:buNone/>
            </a:pPr>
            <a:endParaRPr lang="en-GB" altLang="zh-CN" sz="1600" kern="0" dirty="0"/>
          </a:p>
          <a:p>
            <a:r>
              <a:rPr lang="en-GB" sz="3100" kern="0" dirty="0"/>
              <a:t>Following new/revised Rel-17 Study/Work items were </a:t>
            </a:r>
            <a:r>
              <a:rPr lang="en-GB" sz="3100" b="1" u="sng" kern="0" dirty="0"/>
              <a:t>approved</a:t>
            </a:r>
            <a:r>
              <a:rPr lang="en-GB" sz="3100" kern="0" dirty="0"/>
              <a:t>. </a:t>
            </a:r>
          </a:p>
          <a:p>
            <a:pPr lvl="1"/>
            <a:endParaRPr lang="en-GB" sz="1600" kern="0" dirty="0"/>
          </a:p>
          <a:p>
            <a:endParaRPr lang="en-GB" sz="1867" kern="0" dirty="0"/>
          </a:p>
        </p:txBody>
      </p:sp>
    </p:spTree>
    <p:extLst>
      <p:ext uri="{BB962C8B-B14F-4D97-AF65-F5344CB8AC3E}">
        <p14:creationId xmlns:p14="http://schemas.microsoft.com/office/powerpoint/2010/main" val="74727933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392073"/>
            <a:ext cx="11005172" cy="4694828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</a:pPr>
            <a:r>
              <a:rPr lang="en-US" sz="2800" b="1" u="sng" dirty="0"/>
              <a:t>Background</a:t>
            </a:r>
          </a:p>
          <a:p>
            <a:pPr lvl="1"/>
            <a:r>
              <a:rPr lang="en-US" sz="2400" dirty="0"/>
              <a:t>SA2 Chairman provided input on SA2 work planning for SA2#134 meeting (see SP-190517)</a:t>
            </a:r>
          </a:p>
          <a:p>
            <a:pPr lvl="1"/>
            <a:r>
              <a:rPr lang="en-US" sz="2400" dirty="0"/>
              <a:t>Samsung et al provided their inputs in SP-190520</a:t>
            </a:r>
          </a:p>
          <a:p>
            <a:pPr lvl="1"/>
            <a:r>
              <a:rPr lang="en-US" sz="2400" dirty="0"/>
              <a:t>Vivo provided inputs in SP-190323</a:t>
            </a:r>
          </a:p>
          <a:p>
            <a:pPr lvl="1"/>
            <a:r>
              <a:rPr lang="en-US" sz="2400" dirty="0"/>
              <a:t>China Telecom provided inputs in SP-190512</a:t>
            </a:r>
          </a:p>
          <a:p>
            <a:pPr>
              <a:spcBef>
                <a:spcPts val="600"/>
              </a:spcBef>
            </a:pPr>
            <a:r>
              <a:rPr lang="en-GB" sz="2800" b="1" u="sng" dirty="0"/>
              <a:t>Outcome</a:t>
            </a:r>
          </a:p>
          <a:p>
            <a:pPr lvl="1"/>
            <a:r>
              <a:rPr lang="en-US" sz="2400" dirty="0"/>
              <a:t>33 TUs to be allocated for Rel-16 (including exceptions) and pre-Rel-16 items.</a:t>
            </a:r>
          </a:p>
          <a:p>
            <a:pPr lvl="1"/>
            <a:r>
              <a:rPr lang="en-US" sz="2400" dirty="0"/>
              <a:t>3.5 TUs to be allocated for RACS (1 TU), eIMS5G (0.5 TU), and RAN Rel-16 alignment work on IAB (1 TU) and MT EDT (1 TU).</a:t>
            </a:r>
          </a:p>
          <a:p>
            <a:pPr lvl="1"/>
            <a:r>
              <a:rPr lang="en-US" sz="2400" b="1" u="sng" dirty="0"/>
              <a:t>No</a:t>
            </a:r>
            <a:r>
              <a:rPr lang="en-US" sz="2400" dirty="0"/>
              <a:t> Rel-17 study/work items will be scheduled for SA2#134.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US" sz="4400" dirty="0"/>
              <a:t>SA2#134 Work Planning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11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63130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400" y="1678675"/>
            <a:ext cx="10522174" cy="440822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GB" sz="2800" b="1" u="sng" dirty="0"/>
              <a:t>Outcome: </a:t>
            </a:r>
          </a:p>
          <a:p>
            <a:pPr lvl="1"/>
            <a:r>
              <a:rPr lang="en-US" sz="2400" dirty="0"/>
              <a:t>Rel-16 stage-2 is now officially frozen.</a:t>
            </a:r>
          </a:p>
          <a:p>
            <a:pPr lvl="1"/>
            <a:r>
              <a:rPr lang="en-US" sz="2400" dirty="0"/>
              <a:t>This implies only Cat F CRs should be submitted for Rel-16 maintenance. Rel-16 Exceptions can still have Cat B/C CRs.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US" sz="4400" dirty="0"/>
              <a:t>Rel-16 stage-2 timelines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12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94226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392073"/>
            <a:ext cx="11005172" cy="469482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GB" sz="2800" b="1" u="sng" dirty="0"/>
              <a:t>Background</a:t>
            </a:r>
          </a:p>
          <a:p>
            <a:pPr lvl="1">
              <a:spcBef>
                <a:spcPts val="600"/>
              </a:spcBef>
            </a:pPr>
            <a:r>
              <a:rPr lang="en-GB" sz="2300" dirty="0"/>
              <a:t>LG Electronics provided input in SP-190499</a:t>
            </a:r>
          </a:p>
          <a:p>
            <a:pPr marL="609600" lvl="1" indent="0">
              <a:spcBef>
                <a:spcPts val="600"/>
              </a:spcBef>
              <a:buNone/>
            </a:pPr>
            <a:endParaRPr lang="en-GB" sz="2300" b="1" u="sng" dirty="0"/>
          </a:p>
          <a:p>
            <a:pPr>
              <a:spcBef>
                <a:spcPts val="600"/>
              </a:spcBef>
            </a:pPr>
            <a:r>
              <a:rPr lang="en-GB" sz="2800" b="1" u="sng" dirty="0"/>
              <a:t>Outcome </a:t>
            </a:r>
          </a:p>
          <a:p>
            <a:pPr lvl="1"/>
            <a:r>
              <a:rPr lang="en-US" sz="2400" dirty="0"/>
              <a:t>No change in Rel-17 stage-2 freeze date (i.e. still Sep 2020).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US" sz="4400" dirty="0"/>
              <a:t>Rel-17 Stage-2 timelines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13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68048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BC34D2F-8C39-4A2F-83DD-85ED7202BD5B}"/>
              </a:ext>
            </a:extLst>
          </p:cNvPr>
          <p:cNvCxnSpPr/>
          <p:nvPr/>
        </p:nvCxnSpPr>
        <p:spPr>
          <a:xfrm flipH="1">
            <a:off x="257175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A405682-8281-4BAC-8C46-01C187AA025E}"/>
              </a:ext>
            </a:extLst>
          </p:cNvPr>
          <p:cNvCxnSpPr/>
          <p:nvPr/>
        </p:nvCxnSpPr>
        <p:spPr>
          <a:xfrm flipH="1">
            <a:off x="3562350" y="2053412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7A5CFAA-FE00-42D2-805D-54248342BFEE}"/>
              </a:ext>
            </a:extLst>
          </p:cNvPr>
          <p:cNvCxnSpPr/>
          <p:nvPr/>
        </p:nvCxnSpPr>
        <p:spPr>
          <a:xfrm flipH="1">
            <a:off x="4551363" y="2053412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EC8AD87-4289-42A9-A647-4C295C28029F}"/>
              </a:ext>
            </a:extLst>
          </p:cNvPr>
          <p:cNvCxnSpPr/>
          <p:nvPr/>
        </p:nvCxnSpPr>
        <p:spPr>
          <a:xfrm flipH="1">
            <a:off x="5540375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24E3377-D661-46CD-8F35-D1F361DD85ED}"/>
              </a:ext>
            </a:extLst>
          </p:cNvPr>
          <p:cNvCxnSpPr/>
          <p:nvPr/>
        </p:nvCxnSpPr>
        <p:spPr>
          <a:xfrm flipH="1">
            <a:off x="6529388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8EF512-FF60-41A2-8FF9-D0EAFA0C7A94}"/>
              </a:ext>
            </a:extLst>
          </p:cNvPr>
          <p:cNvCxnSpPr/>
          <p:nvPr/>
        </p:nvCxnSpPr>
        <p:spPr>
          <a:xfrm flipH="1">
            <a:off x="751840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AFD0216-1ADF-4877-A2C0-EDE5824BDA14}"/>
              </a:ext>
            </a:extLst>
          </p:cNvPr>
          <p:cNvCxnSpPr/>
          <p:nvPr/>
        </p:nvCxnSpPr>
        <p:spPr>
          <a:xfrm flipH="1">
            <a:off x="8507413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4F953C5-18E0-4C2B-B24D-34594DB6B7B4}"/>
              </a:ext>
            </a:extLst>
          </p:cNvPr>
          <p:cNvCxnSpPr/>
          <p:nvPr/>
        </p:nvCxnSpPr>
        <p:spPr>
          <a:xfrm flipH="1">
            <a:off x="953135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44B98EB-8068-4849-BCCC-35FDC4F33D49}"/>
              </a:ext>
            </a:extLst>
          </p:cNvPr>
          <p:cNvCxnSpPr/>
          <p:nvPr/>
        </p:nvCxnSpPr>
        <p:spPr>
          <a:xfrm flipH="1">
            <a:off x="10485438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>
            <a:extLst>
              <a:ext uri="{FF2B5EF4-FFF2-40B4-BE49-F238E27FC236}">
                <a16:creationId xmlns:a16="http://schemas.microsoft.com/office/drawing/2014/main" id="{ED202260-4FEC-490C-8680-4D82A94BF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6" y="158750"/>
            <a:ext cx="9255029" cy="959625"/>
          </a:xfrm>
        </p:spPr>
        <p:txBody>
          <a:bodyPr/>
          <a:lstStyle/>
          <a:p>
            <a:r>
              <a:rPr lang="en-US" altLang="en-US" sz="4400" dirty="0"/>
              <a:t>Current Schedule Overview (SA/CT)</a:t>
            </a:r>
          </a:p>
        </p:txBody>
      </p:sp>
      <p:sp>
        <p:nvSpPr>
          <p:cNvPr id="8204" name="TextBox 7">
            <a:extLst>
              <a:ext uri="{FF2B5EF4-FFF2-40B4-BE49-F238E27FC236}">
                <a16:creationId xmlns:a16="http://schemas.microsoft.com/office/drawing/2014/main" id="{30B90D6E-D152-4C5E-BDB1-98295339D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>
            <a:extLst>
              <a:ext uri="{FF2B5EF4-FFF2-40B4-BE49-F238E27FC236}">
                <a16:creationId xmlns:a16="http://schemas.microsoft.com/office/drawing/2014/main" id="{003442B7-580C-4516-BE03-2FE5E043F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888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>
            <a:extLst>
              <a:ext uri="{FF2B5EF4-FFF2-40B4-BE49-F238E27FC236}">
                <a16:creationId xmlns:a16="http://schemas.microsoft.com/office/drawing/2014/main" id="{090234FD-8768-49E2-BF3E-2D3A97BF0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075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>
            <a:extLst>
              <a:ext uri="{FF2B5EF4-FFF2-40B4-BE49-F238E27FC236}">
                <a16:creationId xmlns:a16="http://schemas.microsoft.com/office/drawing/2014/main" id="{B802BA0D-F8CE-4B37-9E7E-E542F262E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263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>
            <a:extLst>
              <a:ext uri="{FF2B5EF4-FFF2-40B4-BE49-F238E27FC236}">
                <a16:creationId xmlns:a16="http://schemas.microsoft.com/office/drawing/2014/main" id="{57BAF312-8205-4730-8EC4-CBDF1D0AE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0450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>
            <a:extLst>
              <a:ext uri="{FF2B5EF4-FFF2-40B4-BE49-F238E27FC236}">
                <a16:creationId xmlns:a16="http://schemas.microsoft.com/office/drawing/2014/main" id="{2405ED53-88B8-437A-AB7E-41A56EC81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2638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>
            <a:extLst>
              <a:ext uri="{FF2B5EF4-FFF2-40B4-BE49-F238E27FC236}">
                <a16:creationId xmlns:a16="http://schemas.microsoft.com/office/drawing/2014/main" id="{ABB35BA3-9A6D-4298-9113-AD208ABA9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3238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>
            <a:extLst>
              <a:ext uri="{FF2B5EF4-FFF2-40B4-BE49-F238E27FC236}">
                <a16:creationId xmlns:a16="http://schemas.microsoft.com/office/drawing/2014/main" id="{5BF93B5D-83BA-4C68-8A8D-1C69564E0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5425" y="1529537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FFD4A6F-6F2C-49A6-A28A-AA47BA06C83C}"/>
              </a:ext>
            </a:extLst>
          </p:cNvPr>
          <p:cNvSpPr/>
          <p:nvPr/>
        </p:nvSpPr>
        <p:spPr>
          <a:xfrm>
            <a:off x="2171700" y="2178825"/>
            <a:ext cx="825500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7AAC7BF1-FD53-45E8-84FB-E187F3CCC80D}"/>
              </a:ext>
            </a:extLst>
          </p:cNvPr>
          <p:cNvSpPr/>
          <p:nvPr/>
        </p:nvSpPr>
        <p:spPr>
          <a:xfrm>
            <a:off x="5148263" y="2178825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A154747A-DC62-40BC-ADCB-E9DEC7478D26}"/>
              </a:ext>
            </a:extLst>
          </p:cNvPr>
          <p:cNvSpPr/>
          <p:nvPr/>
        </p:nvSpPr>
        <p:spPr>
          <a:xfrm>
            <a:off x="6140450" y="2178825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CA831D3-1419-4C65-AF2F-470FD8565C5C}"/>
              </a:ext>
            </a:extLst>
          </p:cNvPr>
          <p:cNvSpPr/>
          <p:nvPr/>
        </p:nvSpPr>
        <p:spPr>
          <a:xfrm>
            <a:off x="4156075" y="4067950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D16EDCB4-C722-4EF3-BB46-37C87911973E}"/>
              </a:ext>
            </a:extLst>
          </p:cNvPr>
          <p:cNvSpPr/>
          <p:nvPr/>
        </p:nvSpPr>
        <p:spPr>
          <a:xfrm>
            <a:off x="7124700" y="4067950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1D2F82BC-0CFE-49F2-8729-87A9E2024BF5}"/>
              </a:ext>
            </a:extLst>
          </p:cNvPr>
          <p:cNvSpPr/>
          <p:nvPr/>
        </p:nvSpPr>
        <p:spPr>
          <a:xfrm>
            <a:off x="10074275" y="4067950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1174AA3-6EAF-4B8F-B3B7-CDF256DC15D0}"/>
              </a:ext>
            </a:extLst>
          </p:cNvPr>
          <p:cNvSpPr/>
          <p:nvPr/>
        </p:nvSpPr>
        <p:spPr>
          <a:xfrm>
            <a:off x="3163888" y="4067950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&gt;= 80%</a:t>
            </a:r>
          </a:p>
        </p:txBody>
      </p:sp>
      <p:sp>
        <p:nvSpPr>
          <p:cNvPr id="8219" name="TextBox 27">
            <a:extLst>
              <a:ext uri="{FF2B5EF4-FFF2-40B4-BE49-F238E27FC236}">
                <a16:creationId xmlns:a16="http://schemas.microsoft.com/office/drawing/2014/main" id="{7DD08A72-6644-4816-8A31-D1C5A075C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7613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C9AD48F-D2C6-4485-9931-D8D9D4BB0EAB}"/>
              </a:ext>
            </a:extLst>
          </p:cNvPr>
          <p:cNvSpPr/>
          <p:nvPr/>
        </p:nvSpPr>
        <p:spPr>
          <a:xfrm>
            <a:off x="3163888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8CA4E4E3-1916-4C55-B9A3-8E7AB56BB106}"/>
              </a:ext>
            </a:extLst>
          </p:cNvPr>
          <p:cNvSpPr/>
          <p:nvPr/>
        </p:nvSpPr>
        <p:spPr>
          <a:xfrm>
            <a:off x="2171700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8222" name="TextBox 19">
            <a:extLst>
              <a:ext uri="{FF2B5EF4-FFF2-40B4-BE49-F238E27FC236}">
                <a16:creationId xmlns:a16="http://schemas.microsoft.com/office/drawing/2014/main" id="{5D741657-1EA1-4BBC-B64E-94A1DD2A9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4131450"/>
            <a:ext cx="1755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Rel-17  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4F38839-B79E-4285-A06C-9FCF01BE4753}"/>
              </a:ext>
            </a:extLst>
          </p:cNvPr>
          <p:cNvSpPr/>
          <p:nvPr/>
        </p:nvSpPr>
        <p:spPr>
          <a:xfrm>
            <a:off x="4156075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8224" name="TextBox 32">
            <a:extLst>
              <a:ext uri="{FF2B5EF4-FFF2-40B4-BE49-F238E27FC236}">
                <a16:creationId xmlns:a16="http://schemas.microsoft.com/office/drawing/2014/main" id="{98A7F14C-CC0C-4B93-88D2-6603E33D7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2339162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Rel-16 Schedule 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16722792-D967-44A6-8680-BF62366C8EAA}"/>
              </a:ext>
            </a:extLst>
          </p:cNvPr>
          <p:cNvSpPr/>
          <p:nvPr/>
        </p:nvSpPr>
        <p:spPr>
          <a:xfrm>
            <a:off x="4391025" y="5128400"/>
            <a:ext cx="1392238" cy="804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R18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Initial input</a:t>
            </a:r>
          </a:p>
        </p:txBody>
      </p:sp>
      <p:sp>
        <p:nvSpPr>
          <p:cNvPr id="8226" name="TextBox 37">
            <a:extLst>
              <a:ext uri="{FF2B5EF4-FFF2-40B4-BE49-F238E27FC236}">
                <a16:creationId xmlns:a16="http://schemas.microsoft.com/office/drawing/2014/main" id="{CEC124DE-2A20-464E-B81C-5239EAD129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5244287"/>
            <a:ext cx="11414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>
            <a:extLst>
              <a:ext uri="{FF2B5EF4-FFF2-40B4-BE49-F238E27FC236}">
                <a16:creationId xmlns:a16="http://schemas.microsoft.com/office/drawing/2014/main" id="{E1D0624D-A048-4358-B09C-92D6AD968599}"/>
              </a:ext>
            </a:extLst>
          </p:cNvPr>
          <p:cNvCxnSpPr>
            <a:stCxn id="32" idx="3"/>
            <a:endCxn id="25" idx="0"/>
          </p:cNvCxnSpPr>
          <p:nvPr/>
        </p:nvCxnSpPr>
        <p:spPr>
          <a:xfrm>
            <a:off x="4981575" y="3574237"/>
            <a:ext cx="2554288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>
            <a:extLst>
              <a:ext uri="{FF2B5EF4-FFF2-40B4-BE49-F238E27FC236}">
                <a16:creationId xmlns:a16="http://schemas.microsoft.com/office/drawing/2014/main" id="{DD295DCA-A67C-43BC-A489-A5A741D177D8}"/>
              </a:ext>
            </a:extLst>
          </p:cNvPr>
          <p:cNvCxnSpPr>
            <a:stCxn id="32" idx="3"/>
            <a:endCxn id="26" idx="0"/>
          </p:cNvCxnSpPr>
          <p:nvPr/>
        </p:nvCxnSpPr>
        <p:spPr>
          <a:xfrm>
            <a:off x="4981575" y="3574237"/>
            <a:ext cx="55038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>
            <a:extLst>
              <a:ext uri="{FF2B5EF4-FFF2-40B4-BE49-F238E27FC236}">
                <a16:creationId xmlns:a16="http://schemas.microsoft.com/office/drawing/2014/main" id="{E5774952-91D1-4EF0-8661-DF805EF3D0D4}"/>
              </a:ext>
            </a:extLst>
          </p:cNvPr>
          <p:cNvCxnSpPr>
            <a:stCxn id="32" idx="3"/>
            <a:endCxn id="59" idx="0"/>
          </p:cNvCxnSpPr>
          <p:nvPr/>
        </p:nvCxnSpPr>
        <p:spPr>
          <a:xfrm>
            <a:off x="4981575" y="3574237"/>
            <a:ext cx="64563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>
            <a:extLst>
              <a:ext uri="{FF2B5EF4-FFF2-40B4-BE49-F238E27FC236}">
                <a16:creationId xmlns:a16="http://schemas.microsoft.com/office/drawing/2014/main" id="{6230F13A-C6F6-4114-9777-EB5821E30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3325000"/>
            <a:ext cx="16970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Rel-17  Planning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46F87C-25BA-4D1D-B6A2-BEDC24CCDDB5}"/>
              </a:ext>
            </a:extLst>
          </p:cNvPr>
          <p:cNvSpPr txBox="1"/>
          <p:nvPr/>
        </p:nvSpPr>
        <p:spPr>
          <a:xfrm>
            <a:off x="2919413" y="2393137"/>
            <a:ext cx="1020762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exceptions</a:t>
            </a:r>
            <a:endParaRPr lang="en-US" sz="2400" dirty="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808F794F-70D5-4EC6-BA85-47836703B16C}"/>
              </a:ext>
            </a:extLst>
          </p:cNvPr>
          <p:cNvSpPr/>
          <p:nvPr/>
        </p:nvSpPr>
        <p:spPr>
          <a:xfrm>
            <a:off x="1852613" y="4067950"/>
            <a:ext cx="125095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start/ongoing:</a:t>
            </a:r>
          </a:p>
          <a:p>
            <a:pPr algn="ctr">
              <a:defRPr/>
            </a:pPr>
            <a:r>
              <a:rPr lang="en-US" sz="1200" dirty="0"/>
              <a:t>S1 normative</a:t>
            </a:r>
          </a:p>
          <a:p>
            <a:pPr algn="ctr">
              <a:defRPr/>
            </a:pPr>
            <a:r>
              <a:rPr lang="en-US" sz="1200" dirty="0"/>
              <a:t>S2 studies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03809CF-F758-43FC-95EA-DCE599CE1D7D}"/>
              </a:ext>
            </a:extLst>
          </p:cNvPr>
          <p:cNvCxnSpPr/>
          <p:nvPr/>
        </p:nvCxnSpPr>
        <p:spPr>
          <a:xfrm flipH="1">
            <a:off x="11498263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>
            <a:extLst>
              <a:ext uri="{FF2B5EF4-FFF2-40B4-BE49-F238E27FC236}">
                <a16:creationId xmlns:a16="http://schemas.microsoft.com/office/drawing/2014/main" id="{D4878579-03DB-4673-8AA1-D814D45C7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0438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638481CC-F4DA-49C9-A7B0-BD15F9100B39}"/>
              </a:ext>
            </a:extLst>
          </p:cNvPr>
          <p:cNvSpPr/>
          <p:nvPr/>
        </p:nvSpPr>
        <p:spPr>
          <a:xfrm>
            <a:off x="11025188" y="4067950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67F89A1-6086-4D64-99A1-2B3E73F7BED5}"/>
              </a:ext>
            </a:extLst>
          </p:cNvPr>
          <p:cNvSpPr txBox="1">
            <a:spLocks/>
          </p:cNvSpPr>
          <p:nvPr/>
        </p:nvSpPr>
        <p:spPr bwMode="auto">
          <a:xfrm>
            <a:off x="9498013" y="5989027"/>
            <a:ext cx="2035175" cy="4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kern="0" dirty="0"/>
              <a:t>Source</a:t>
            </a:r>
            <a:r>
              <a:rPr lang="en-US" altLang="en-US" sz="1800" kern="0" dirty="0"/>
              <a:t>: SP-190529</a:t>
            </a:r>
          </a:p>
        </p:txBody>
      </p:sp>
    </p:spTree>
    <p:extLst>
      <p:ext uri="{BB962C8B-B14F-4D97-AF65-F5344CB8AC3E}">
        <p14:creationId xmlns:p14="http://schemas.microsoft.com/office/powerpoint/2010/main" val="185954597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9685" y="264079"/>
            <a:ext cx="9580477" cy="550016"/>
          </a:xfrm>
        </p:spPr>
        <p:txBody>
          <a:bodyPr/>
          <a:lstStyle/>
          <a:p>
            <a:r>
              <a:rPr lang="fr-FR" sz="4400" dirty="0"/>
              <a:t>Rel-17 Work Planning/</a:t>
            </a:r>
            <a:r>
              <a:rPr lang="fr-FR" sz="4400" dirty="0" err="1"/>
              <a:t>Prioritization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15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096000" y="2164171"/>
            <a:ext cx="5871883" cy="401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en-US" sz="2200" b="1" dirty="0"/>
              <a:t>Cross-TSG (SA/RAN/CT) R17 Planning</a:t>
            </a:r>
          </a:p>
          <a:p>
            <a:pPr marL="590536" indent="-590536">
              <a:defRPr/>
            </a:pPr>
            <a:r>
              <a:rPr lang="en-US" altLang="en-US" sz="1600" b="1" dirty="0"/>
              <a:t>Preparation </a:t>
            </a:r>
            <a:r>
              <a:rPr lang="en-US" altLang="en-US" sz="1600" dirty="0"/>
              <a:t>(before meeting / @WGs)</a:t>
            </a:r>
          </a:p>
          <a:p>
            <a:pPr marL="838179" lvl="1" indent="-228594">
              <a:lnSpc>
                <a:spcPct val="8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en-US" sz="1400" b="1" dirty="0">
                <a:solidFill>
                  <a:srgbClr val="FF0000"/>
                </a:solidFill>
              </a:rPr>
              <a:t>Action to SA WG chairs &amp; rapporteurs </a:t>
            </a:r>
            <a:r>
              <a:rPr lang="en-US" altLang="en-US" sz="1400" dirty="0"/>
              <a:t>to provide mapping slides of</a:t>
            </a:r>
            <a:br>
              <a:rPr lang="en-US" altLang="en-US" sz="1400" dirty="0"/>
            </a:br>
            <a:r>
              <a:rPr lang="en-US" altLang="en-US" sz="1400" dirty="0"/>
              <a:t>- either R17 SA TS number, section number, </a:t>
            </a:r>
            <a:r>
              <a:rPr lang="en-US" altLang="en-US" sz="1400" dirty="0" err="1"/>
              <a:t>etc</a:t>
            </a:r>
            <a:r>
              <a:rPr lang="en-US" altLang="en-US" sz="1400" dirty="0"/>
              <a:t> (with indicative KPIs and requirements) to RAN work areas </a:t>
            </a:r>
            <a:br>
              <a:rPr lang="en-US" altLang="en-US" sz="1400" dirty="0"/>
            </a:br>
            <a:r>
              <a:rPr lang="en-US" altLang="en-US" sz="1400" dirty="0"/>
              <a:t>- or objectives of SIDs/WIDs should be mapped to RAN work areas</a:t>
            </a:r>
          </a:p>
          <a:p>
            <a:pPr marL="838179" lvl="1" indent="-228594">
              <a:lnSpc>
                <a:spcPct val="8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en-US" sz="1400" dirty="0"/>
              <a:t>SA WG chairs should if possible allow at Q3/19 WG meetings one+ sessions for mapping slides creation</a:t>
            </a:r>
          </a:p>
          <a:p>
            <a:pPr marL="838179" lvl="1" indent="-228594">
              <a:lnSpc>
                <a:spcPct val="8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en-US" sz="1400" dirty="0"/>
              <a:t>Review on Tuesday of SA#85</a:t>
            </a:r>
          </a:p>
          <a:p>
            <a:pPr marL="590536" indent="-590536">
              <a:defRPr/>
            </a:pPr>
            <a:r>
              <a:rPr lang="en-US" altLang="en-US" sz="1600" b="1" dirty="0"/>
              <a:t>Wednesday </a:t>
            </a:r>
            <a:r>
              <a:rPr lang="en-US" altLang="en-US" sz="1600" dirty="0"/>
              <a:t>(RAN/SA/CT day)</a:t>
            </a:r>
            <a:endParaRPr lang="en-US" altLang="en-US" sz="1867" dirty="0"/>
          </a:p>
          <a:p>
            <a:pPr marL="838179" lvl="1" indent="-228594">
              <a:lnSpc>
                <a:spcPct val="8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en-US" sz="1400" dirty="0"/>
              <a:t>SA WG’s mapped requirements --&gt; RAN planning</a:t>
            </a:r>
          </a:p>
          <a:p>
            <a:pPr marL="838179" lvl="1" indent="-228594">
              <a:lnSpc>
                <a:spcPct val="8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en-US" sz="1400" dirty="0"/>
              <a:t>RAN presents </a:t>
            </a:r>
            <a:r>
              <a:rPr lang="en-US" altLang="en-US" sz="1400" i="1" dirty="0"/>
              <a:t>speculative </a:t>
            </a:r>
            <a:r>
              <a:rPr lang="en-US" altLang="en-US" sz="1400" dirty="0"/>
              <a:t>impacts on SA work</a:t>
            </a:r>
          </a:p>
          <a:p>
            <a:pPr marL="838179" lvl="1" indent="-228594">
              <a:lnSpc>
                <a:spcPct val="8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en-US" sz="1400" dirty="0"/>
              <a:t>Determine work areas which need coordination</a:t>
            </a:r>
          </a:p>
          <a:p>
            <a:pPr marL="838179" lvl="1" indent="-228594">
              <a:lnSpc>
                <a:spcPct val="8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en-US" sz="1400" dirty="0"/>
              <a:t>Agree on </a:t>
            </a:r>
            <a:r>
              <a:rPr lang="en-US" altLang="en-US" sz="1400" i="1" u="sng" dirty="0"/>
              <a:t>initial</a:t>
            </a:r>
            <a:r>
              <a:rPr lang="en-US" altLang="en-US" sz="1400" dirty="0"/>
              <a:t> R17 content &amp; try to fix timeline </a:t>
            </a:r>
            <a:br>
              <a:rPr lang="en-US" altLang="en-US" sz="1400" dirty="0"/>
            </a:br>
            <a:r>
              <a:rPr lang="en-US" altLang="en-US" sz="1400" dirty="0"/>
              <a:t>(only SA issues which have RAN impact)</a:t>
            </a:r>
          </a:p>
          <a:p>
            <a:pPr marL="838179" lvl="1" indent="-228594">
              <a:lnSpc>
                <a:spcPct val="8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en-US" sz="1400" dirty="0"/>
              <a:t>Set common coordination work tasks / project planning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4294967295"/>
          </p:nvPr>
        </p:nvSpPr>
        <p:spPr>
          <a:xfrm>
            <a:off x="224117" y="2164171"/>
            <a:ext cx="5522259" cy="4154742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indent="0">
              <a:buNone/>
              <a:defRPr/>
            </a:pPr>
            <a:r>
              <a:rPr lang="en-US" altLang="en-US" sz="3200" b="1" dirty="0"/>
              <a:t>SA Internal R17 Prioritization </a:t>
            </a:r>
          </a:p>
          <a:p>
            <a:pPr marL="590536" indent="-590536">
              <a:defRPr/>
            </a:pPr>
            <a:r>
              <a:rPr lang="en-US" altLang="en-US" sz="2400" b="1" dirty="0"/>
              <a:t>Preparation </a:t>
            </a:r>
            <a:r>
              <a:rPr lang="en-US" altLang="en-US" sz="2400" dirty="0"/>
              <a:t>(before meeting)</a:t>
            </a:r>
          </a:p>
          <a:p>
            <a:pPr marL="838179" lvl="1" indent="-228594">
              <a:defRPr/>
            </a:pPr>
            <a:r>
              <a:rPr lang="en-US" altLang="en-US" sz="2133" dirty="0"/>
              <a:t>SA Chair sends by end of 07/19 out prioritization template based on Work Plan including initial TU estimates from SA2 chair</a:t>
            </a:r>
          </a:p>
          <a:p>
            <a:pPr marL="838179" lvl="1" indent="-228594">
              <a:defRPr/>
            </a:pPr>
            <a:r>
              <a:rPr lang="en-US" altLang="en-US" sz="2133" b="1" dirty="0">
                <a:solidFill>
                  <a:srgbClr val="FF0000"/>
                </a:solidFill>
              </a:rPr>
              <a:t>Companies</a:t>
            </a:r>
            <a:r>
              <a:rPr lang="en-US" altLang="en-US" sz="2133" dirty="0"/>
              <a:t> prioritize all R17 items – input contribution to SA#85, available 2 weeks before </a:t>
            </a:r>
          </a:p>
          <a:p>
            <a:pPr marL="838179" lvl="1" indent="-228594">
              <a:defRPr/>
            </a:pPr>
            <a:r>
              <a:rPr lang="en-US" altLang="en-US" sz="2133" dirty="0"/>
              <a:t>SA chair collects input and creates initial consolidated prioritization proposals, available one week before SA#85</a:t>
            </a:r>
          </a:p>
          <a:p>
            <a:pPr marL="590536" indent="-590536">
              <a:defRPr/>
            </a:pPr>
            <a:r>
              <a:rPr lang="en-US" altLang="en-US" sz="2400" b="1" dirty="0"/>
              <a:t>Tuesday </a:t>
            </a:r>
            <a:r>
              <a:rPr lang="en-US" altLang="en-US" sz="2400" dirty="0"/>
              <a:t>(starting from 09:00)</a:t>
            </a:r>
          </a:p>
          <a:p>
            <a:pPr marL="838179" lvl="1" indent="-228594">
              <a:defRPr/>
            </a:pPr>
            <a:r>
              <a:rPr lang="en-US" altLang="en-US" sz="2133" i="1" u="sng" dirty="0"/>
              <a:t>No</a:t>
            </a:r>
            <a:r>
              <a:rPr lang="en-US" altLang="en-US" sz="2133" i="1" dirty="0"/>
              <a:t> </a:t>
            </a:r>
            <a:r>
              <a:rPr lang="en-US" altLang="en-US" sz="2133" dirty="0"/>
              <a:t>“vision of R17” and “why WI xyz is the most important WID of all” presentations</a:t>
            </a:r>
          </a:p>
          <a:p>
            <a:pPr marL="838179" lvl="1" indent="-228594">
              <a:defRPr/>
            </a:pPr>
            <a:r>
              <a:rPr lang="en-US" altLang="en-US" sz="2133" b="1" dirty="0"/>
              <a:t>Prioritization based on consolidated prioritization input from all companies</a:t>
            </a:r>
          </a:p>
          <a:p>
            <a:pPr marL="838179" lvl="1" indent="-228594">
              <a:defRPr/>
            </a:pPr>
            <a:r>
              <a:rPr lang="en-US" altLang="en-US" sz="2133" dirty="0"/>
              <a:t>Outcome:</a:t>
            </a:r>
          </a:p>
          <a:p>
            <a:pPr marL="1447764" lvl="2" indent="-228594">
              <a:defRPr/>
            </a:pPr>
            <a:r>
              <a:rPr lang="en-US" altLang="en-US" sz="1867" dirty="0"/>
              <a:t>Items which are definitely part of R17</a:t>
            </a:r>
          </a:p>
          <a:p>
            <a:pPr marL="1447764" lvl="2" indent="-228594">
              <a:defRPr/>
            </a:pPr>
            <a:r>
              <a:rPr lang="en-US" altLang="en-US" sz="1867" dirty="0"/>
              <a:t>Items which are </a:t>
            </a:r>
            <a:r>
              <a:rPr lang="en-US" altLang="en-US" sz="1867" i="1" dirty="0"/>
              <a:t>tentatively</a:t>
            </a:r>
            <a:r>
              <a:rPr lang="en-US" altLang="en-US" sz="1867" dirty="0"/>
              <a:t> part of R17</a:t>
            </a:r>
          </a:p>
          <a:p>
            <a:pPr marL="1447764" lvl="2" indent="-228594">
              <a:defRPr/>
            </a:pPr>
            <a:r>
              <a:rPr lang="en-US" altLang="en-US" sz="1867" dirty="0"/>
              <a:t>Items which are out of R17</a:t>
            </a:r>
          </a:p>
          <a:p>
            <a:pPr marL="1447764" lvl="2" indent="-228594">
              <a:defRPr/>
            </a:pPr>
            <a:r>
              <a:rPr lang="en-US" altLang="en-US" sz="1867" dirty="0"/>
              <a:t>Buffer for additional work, buffer for RAN impacts</a:t>
            </a:r>
            <a:endParaRPr lang="" altLang="en-US" sz="1867" dirty="0"/>
          </a:p>
          <a:p>
            <a:pPr marL="1200121" lvl="1" indent="-590536">
              <a:defRPr/>
            </a:pPr>
            <a:endParaRPr lang="" altLang="en-US" sz="2667" dirty="0"/>
          </a:p>
          <a:p>
            <a:pPr marL="1200121" lvl="1" indent="-590536">
              <a:defRPr/>
            </a:pPr>
            <a:endParaRPr lang="" altLang="en-US" sz="2133" dirty="0"/>
          </a:p>
          <a:p>
            <a:pPr marL="1200121" lvl="1" indent="-590536">
              <a:defRPr/>
            </a:pPr>
            <a:endParaRPr lang="" altLang="en-US" sz="2133" dirty="0"/>
          </a:p>
          <a:p>
            <a:pPr lvl="1">
              <a:defRPr/>
            </a:pPr>
            <a:endParaRPr lang="" altLang="en-US" sz="2667" dirty="0"/>
          </a:p>
          <a:p>
            <a:pPr>
              <a:defRPr/>
            </a:pPr>
            <a:endParaRPr lang="en-US" sz="2667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885D86DF-68F9-4D36-97EE-C7366552453C}"/>
              </a:ext>
            </a:extLst>
          </p:cNvPr>
          <p:cNvSpPr txBox="1">
            <a:spLocks/>
          </p:cNvSpPr>
          <p:nvPr/>
        </p:nvSpPr>
        <p:spPr bwMode="auto">
          <a:xfrm>
            <a:off x="224117" y="1354850"/>
            <a:ext cx="9063490" cy="55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590536" indent="-590536" algn="l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fr-FR" sz="2800" dirty="0" err="1">
                <a:latin typeface="+mn-lt"/>
                <a:ea typeface="+mn-ea"/>
                <a:cs typeface="+mn-cs"/>
              </a:rPr>
              <a:t>Endorsed</a:t>
            </a:r>
            <a:r>
              <a:rPr lang="fr-FR" sz="2800" dirty="0">
                <a:latin typeface="+mn-lt"/>
                <a:ea typeface="+mn-ea"/>
                <a:cs typeface="+mn-cs"/>
              </a:rPr>
              <a:t> </a:t>
            </a:r>
            <a:r>
              <a:rPr lang="fr-FR" sz="2800" dirty="0" err="1">
                <a:latin typeface="+mn-lt"/>
                <a:ea typeface="+mn-ea"/>
                <a:cs typeface="+mn-cs"/>
              </a:rPr>
              <a:t>proposal</a:t>
            </a:r>
            <a:r>
              <a:rPr lang="fr-FR" sz="2800" dirty="0">
                <a:latin typeface="+mn-lt"/>
                <a:ea typeface="+mn-ea"/>
                <a:cs typeface="+mn-cs"/>
              </a:rPr>
              <a:t> in </a:t>
            </a:r>
            <a:r>
              <a:rPr lang="fr-FR" sz="2800" b="1" dirty="0">
                <a:latin typeface="+mn-lt"/>
                <a:ea typeface="+mn-ea"/>
                <a:cs typeface="+mn-cs"/>
              </a:rPr>
              <a:t>SP-190555</a:t>
            </a:r>
            <a:endParaRPr lang="en-US" sz="2800" b="1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567776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962149"/>
            <a:ext cx="11005172" cy="4124751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GB" sz="2800" dirty="0"/>
              <a:t>SA Chairman presented </a:t>
            </a:r>
            <a:r>
              <a:rPr lang="en-US" sz="2800" dirty="0"/>
              <a:t>proposals for better integration of New Delegates &amp; Vertical Industries (see </a:t>
            </a:r>
            <a:r>
              <a:rPr lang="en-GB" sz="2800" b="1" u="sng" dirty="0"/>
              <a:t>SP-190390</a:t>
            </a:r>
            <a:r>
              <a:rPr lang="en-GB" sz="2800" dirty="0"/>
              <a:t>).</a:t>
            </a:r>
          </a:p>
          <a:p>
            <a:pPr>
              <a:spcBef>
                <a:spcPts val="600"/>
              </a:spcBef>
            </a:pPr>
            <a:r>
              <a:rPr lang="en-GB" sz="2800" dirty="0"/>
              <a:t>Proposals on Mentoring (slide 4) and Intro Session (slide 6) were well received. They will be put into action. </a:t>
            </a:r>
          </a:p>
          <a:p>
            <a:pPr>
              <a:spcBef>
                <a:spcPts val="600"/>
              </a:spcBef>
            </a:pPr>
            <a:r>
              <a:rPr lang="en-GB" sz="2800" dirty="0"/>
              <a:t>No decision was taken on Vertical Contact and Extended Guest status.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2476" y="496091"/>
            <a:ext cx="9593225" cy="550016"/>
          </a:xfrm>
        </p:spPr>
        <p:txBody>
          <a:bodyPr/>
          <a:lstStyle/>
          <a:p>
            <a:r>
              <a:rPr lang="en-US" sz="4400" dirty="0"/>
              <a:t>Proposals for Better Integration of New Delegates &amp; Vertical Industries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16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383345596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0554" y="2395064"/>
            <a:ext cx="3821373" cy="1033936"/>
          </a:xfrm>
        </p:spPr>
        <p:txBody>
          <a:bodyPr/>
          <a:lstStyle/>
          <a:p>
            <a:r>
              <a:rPr lang="sv-SE" sz="44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4400" dirty="0"/>
              <a:t>Outline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136485" y="1371600"/>
            <a:ext cx="8477415" cy="4914900"/>
          </a:xfrm>
        </p:spPr>
        <p:txBody>
          <a:bodyPr/>
          <a:lstStyle/>
          <a:p>
            <a:pPr>
              <a:defRPr/>
            </a:pPr>
            <a:r>
              <a:rPr lang="en-US" alt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Statement Regarding U.S. Export Administration Regulations (EAR)</a:t>
            </a:r>
          </a:p>
          <a:p>
            <a:pPr>
              <a:defRPr/>
            </a:pPr>
            <a:r>
              <a:rPr lang="en-US" alt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SA2 Specific Issues</a:t>
            </a:r>
          </a:p>
          <a:p>
            <a:pPr lvl="1">
              <a:defRPr/>
            </a:pPr>
            <a:r>
              <a:rPr lang="en-US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Working Agreement 31</a:t>
            </a:r>
          </a:p>
          <a:p>
            <a:pPr lvl="1" eaLnBrk="1" hangingPunct="1">
              <a:defRPr/>
            </a:pPr>
            <a:r>
              <a:rPr 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PS Cell ID reporting</a:t>
            </a:r>
          </a:p>
          <a:p>
            <a:pPr lvl="1" eaLnBrk="1" hangingPunct="1">
              <a:defRPr/>
            </a:pPr>
            <a:r>
              <a:rPr lang="en-US" sz="14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Nudr</a:t>
            </a:r>
            <a:r>
              <a:rPr 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Sensitive data protection</a:t>
            </a:r>
          </a:p>
          <a:p>
            <a:pPr lvl="1" eaLnBrk="1" hangingPunct="1">
              <a:defRPr/>
            </a:pPr>
            <a:r>
              <a:rPr 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Clarification on S-NSSAI(s) for PDU session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Rel-16 exception Requests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Rel-16 work/study items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Rel-17 work/study items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SA2#134 work planning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Rel-16 stage-2 timeline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Rel-17 stage-2 timeline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Current SA/CT Schedule overview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Rel-17 work planning/prioritization</a:t>
            </a:r>
          </a:p>
          <a:p>
            <a:pPr eaLnBrk="1" hangingPunct="1">
              <a:defRPr/>
            </a:pPr>
            <a:r>
              <a:rPr 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Proposals for Better Integration of New Delegates &amp; Vertical Industries</a:t>
            </a:r>
            <a:endParaRPr lang="en-GB" sz="1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en-GB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390875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2019299"/>
            <a:ext cx="11005172" cy="3931753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The 3GPP MCC drafted statement regarding engagement with companies added to the U.S. Export Administration Regulations (EAR) entity list in 3GPP activities.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/>
              <a:t>The statement is available at </a:t>
            </a:r>
            <a:r>
              <a:rPr lang="en-US" sz="2400" dirty="0">
                <a:hlinkClick r:id="rId2"/>
              </a:rPr>
              <a:t>https://www.3gpp.org/about-3gpp/legal-matters</a:t>
            </a:r>
            <a:r>
              <a:rPr lang="en-GB" sz="2400" dirty="0"/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/>
              <a:t>The statement was read by TSG RAN/SA/CT Chairmen at the start of respective TSG meeting.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/>
              <a:t>The 3GPP MCC informed all WGs Chairmen (including SA2 Chairman) to read the U.S. EAR statement, </a:t>
            </a:r>
            <a:r>
              <a:rPr lang="en-US" sz="2400" dirty="0"/>
              <a:t>along with IPR and antitrust disclaimers, </a:t>
            </a:r>
            <a:r>
              <a:rPr lang="en-GB" sz="2400" dirty="0"/>
              <a:t>at the start of WGs meeting. </a:t>
            </a:r>
          </a:p>
          <a:p>
            <a:pPr marL="0" indent="0">
              <a:buNone/>
            </a:pPr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399" y="438378"/>
            <a:ext cx="9593225" cy="550016"/>
          </a:xfrm>
        </p:spPr>
        <p:txBody>
          <a:bodyPr/>
          <a:lstStyle/>
          <a:p>
            <a:r>
              <a:rPr lang="en-US" sz="4400" dirty="0"/>
              <a:t>Statement Regarding U.S. Export Administration Regulations (EAR)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3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41760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662545"/>
            <a:ext cx="11005172" cy="428850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/>
              <a:t>Working agreement #31 </a:t>
            </a:r>
            <a:r>
              <a:rPr lang="en-US" sz="2400" dirty="0"/>
              <a:t>(on delegated NF/NF Service discovery based on SCP) </a:t>
            </a:r>
            <a:r>
              <a:rPr lang="en-GB" sz="2400" dirty="0"/>
              <a:t>from SA2 #133 meeting was challenged.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/>
              <a:t>No offline compromise could be reached.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/>
              <a:t>Technical vote took place on Thursday (June 6) at Lunch time. The Working Agreement received 57.3% YES votes, thus failing short of the required 71% votes.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/>
              <a:t>This means that the Working Agreement was </a:t>
            </a:r>
            <a:r>
              <a:rPr lang="en-GB" sz="2400" b="1" u="sng" dirty="0"/>
              <a:t>not confirmed</a:t>
            </a:r>
            <a:r>
              <a:rPr lang="en-GB" sz="2400" dirty="0"/>
              <a:t> and will have to be worked on further in SA2.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/>
              <a:t>5G_eSBA exception sheet (SP-190582) was updated to reflect this. </a:t>
            </a:r>
          </a:p>
          <a:p>
            <a:pPr marL="0" indent="0">
              <a:buNone/>
            </a:pPr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fr-FR" sz="4400" dirty="0" err="1"/>
              <a:t>Working</a:t>
            </a:r>
            <a:r>
              <a:rPr lang="fr-FR" sz="4400" dirty="0"/>
              <a:t> Agreement #31 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4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7507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603169"/>
            <a:ext cx="11005172" cy="4347884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800" b="1" u="sng" dirty="0"/>
              <a:t>Background</a:t>
            </a:r>
          </a:p>
          <a:p>
            <a:pPr lvl="1">
              <a:spcBef>
                <a:spcPts val="600"/>
              </a:spcBef>
            </a:pPr>
            <a:r>
              <a:rPr lang="en-US" sz="1800" dirty="0"/>
              <a:t>SA2#132 (April) agreed two CRs (S2-1904832 and S2-1904834) relying on the Location Reporting procedure in EPS and 5GS for reporting of every </a:t>
            </a:r>
            <a:r>
              <a:rPr lang="en-US" sz="1800" dirty="0" err="1"/>
              <a:t>PSCell</a:t>
            </a:r>
            <a:r>
              <a:rPr lang="en-US" sz="1800" dirty="0"/>
              <a:t> change. This solution raised a concern because if it is used systematically for all UEs (which is a requirement from SA3-LI) it will generate significant amount of S1/N2 signaling. </a:t>
            </a:r>
          </a:p>
          <a:p>
            <a:pPr lvl="1">
              <a:spcBef>
                <a:spcPts val="600"/>
              </a:spcBef>
            </a:pPr>
            <a:r>
              <a:rPr lang="en-US" sz="1800" dirty="0"/>
              <a:t>SA2#133 (May) agreed alternative CRs (S2-1906165) that provide the </a:t>
            </a:r>
            <a:r>
              <a:rPr lang="en-US" sz="1800" dirty="0" err="1"/>
              <a:t>PSCell</a:t>
            </a:r>
            <a:r>
              <a:rPr lang="en-US" sz="1800" dirty="0"/>
              <a:t> ID in most (but not all cases) without increasing the </a:t>
            </a:r>
            <a:r>
              <a:rPr lang="en-US" sz="1800" dirty="0" err="1"/>
              <a:t>signalling</a:t>
            </a:r>
            <a:r>
              <a:rPr lang="en-US" sz="1800" dirty="0"/>
              <a:t> volume. However, this solution does not indicate every </a:t>
            </a:r>
            <a:r>
              <a:rPr lang="en-US" sz="1800" dirty="0" err="1"/>
              <a:t>PSCell</a:t>
            </a:r>
            <a:r>
              <a:rPr lang="en-US" sz="1800" dirty="0"/>
              <a:t> change. </a:t>
            </a:r>
          </a:p>
          <a:p>
            <a:pPr lvl="1">
              <a:spcBef>
                <a:spcPts val="600"/>
              </a:spcBef>
            </a:pPr>
            <a:r>
              <a:rPr lang="en-US" sz="1800" dirty="0"/>
              <a:t>SA2 sent an LS to TSG SA #84 (</a:t>
            </a:r>
            <a:r>
              <a:rPr lang="en-US" sz="1800" b="1" dirty="0"/>
              <a:t>SP-190327</a:t>
            </a:r>
            <a:r>
              <a:rPr lang="en-US" sz="1800" dirty="0"/>
              <a:t>) expressed a concern with the OTD CRs and asked for SA guidance. </a:t>
            </a:r>
          </a:p>
          <a:p>
            <a:pPr>
              <a:spcBef>
                <a:spcPts val="600"/>
              </a:spcBef>
            </a:pPr>
            <a:r>
              <a:rPr lang="en-US" sz="2800" b="1" u="sng" dirty="0"/>
              <a:t>Outcome</a:t>
            </a:r>
            <a:endParaRPr lang="en-US" sz="2800" dirty="0"/>
          </a:p>
          <a:p>
            <a:pPr lvl="1">
              <a:spcBef>
                <a:spcPts val="600"/>
              </a:spcBef>
            </a:pPr>
            <a:r>
              <a:rPr lang="en-US" sz="1800" dirty="0"/>
              <a:t>TSG SA #84 approved both sets of CRs</a:t>
            </a:r>
          </a:p>
          <a:p>
            <a:pPr lvl="1">
              <a:spcBef>
                <a:spcPts val="600"/>
              </a:spcBef>
            </a:pPr>
            <a:r>
              <a:rPr lang="en-US" sz="1800" dirty="0"/>
              <a:t>TSG SA# 84 provided additional guidance (refer to LS OUT in </a:t>
            </a:r>
            <a:r>
              <a:rPr lang="en-US" sz="1800" b="1" dirty="0"/>
              <a:t>SP-190580</a:t>
            </a:r>
            <a:r>
              <a:rPr lang="en-US" sz="1800" dirty="0"/>
              <a:t>)</a:t>
            </a:r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fr-FR" sz="4400" dirty="0"/>
              <a:t>PS </a:t>
            </a:r>
            <a:r>
              <a:rPr lang="fr-FR" sz="4400" dirty="0" err="1"/>
              <a:t>Cell</a:t>
            </a:r>
            <a:r>
              <a:rPr lang="fr-FR" sz="4400" dirty="0"/>
              <a:t> ID </a:t>
            </a:r>
            <a:r>
              <a:rPr lang="fr-FR" sz="4400" dirty="0" err="1"/>
              <a:t>reporting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5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91558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401" y="1668395"/>
            <a:ext cx="11005172" cy="4419135"/>
          </a:xfrm>
        </p:spPr>
        <p:txBody>
          <a:bodyPr>
            <a:normAutofit fontScale="92500"/>
          </a:bodyPr>
          <a:lstStyle/>
          <a:p>
            <a:pPr>
              <a:spcBef>
                <a:spcPts val="600"/>
              </a:spcBef>
            </a:pPr>
            <a:r>
              <a:rPr lang="en-US" sz="2800" b="1" u="sng" dirty="0"/>
              <a:t>Background</a:t>
            </a:r>
          </a:p>
          <a:p>
            <a:pPr lvl="1">
              <a:spcBef>
                <a:spcPts val="600"/>
              </a:spcBef>
            </a:pPr>
            <a:r>
              <a:rPr lang="en-US" sz="1867" dirty="0"/>
              <a:t>There is ongoing discussion between CT4, SA3 and SA2 on the storage of sensitive data in the UDR in 5GC.</a:t>
            </a:r>
          </a:p>
          <a:p>
            <a:pPr lvl="1">
              <a:spcBef>
                <a:spcPts val="600"/>
              </a:spcBef>
            </a:pPr>
            <a:r>
              <a:rPr lang="en-GB" sz="1867" dirty="0"/>
              <a:t>SA3 provided a very late advice (</a:t>
            </a:r>
            <a:r>
              <a:rPr lang="en-US" sz="1867" dirty="0"/>
              <a:t>SP-190290 ) to prohibit the storage of sensitive data in the UDR and to store them in the ARPF collocated with the UDM</a:t>
            </a:r>
          </a:p>
          <a:p>
            <a:pPr lvl="1">
              <a:spcBef>
                <a:spcPts val="600"/>
              </a:spcBef>
            </a:pPr>
            <a:r>
              <a:rPr lang="en-US" sz="1867" dirty="0"/>
              <a:t>Views from some companies </a:t>
            </a:r>
          </a:p>
          <a:p>
            <a:pPr lvl="2"/>
            <a:r>
              <a:rPr lang="en-US" sz="1600" dirty="0"/>
              <a:t>SA3 LS is in contradiction with the CT4’s Rel-15 TS 29.505 (frozen) defining the </a:t>
            </a:r>
            <a:r>
              <a:rPr lang="en-US" sz="1600" dirty="0" err="1"/>
              <a:t>Nudr</a:t>
            </a:r>
            <a:r>
              <a:rPr lang="en-US" sz="1600" dirty="0"/>
              <a:t> interface in which it is possible to store these data in the UDR</a:t>
            </a:r>
          </a:p>
          <a:p>
            <a:pPr lvl="2"/>
            <a:r>
              <a:rPr lang="en-US" sz="1600" dirty="0"/>
              <a:t>Not aligned with former agreement reached for UDC back to Rel-9, for which it was possible. UDC being used as a basis for the design of the </a:t>
            </a:r>
            <a:r>
              <a:rPr lang="en-US" sz="1600" dirty="0" err="1"/>
              <a:t>Nudr</a:t>
            </a:r>
            <a:r>
              <a:rPr lang="en-US" sz="1600" dirty="0"/>
              <a:t> interface</a:t>
            </a:r>
          </a:p>
          <a:p>
            <a:pPr lvl="2"/>
            <a:r>
              <a:rPr lang="en-US" sz="1600" dirty="0"/>
              <a:t>ARPF and related SBIs are not defined in Stage 2, which leave Stage 3 with no clear solution regarding the storage and the handling of the permanent keys if the SA3 guidance is enforced</a:t>
            </a:r>
          </a:p>
          <a:p>
            <a:pPr>
              <a:spcBef>
                <a:spcPts val="600"/>
              </a:spcBef>
            </a:pPr>
            <a:r>
              <a:rPr lang="en-GB" sz="2800" b="1" u="sng" dirty="0"/>
              <a:t>Outcome: </a:t>
            </a:r>
          </a:p>
          <a:p>
            <a:pPr lvl="1"/>
            <a:r>
              <a:rPr lang="en-GB" sz="1800" dirty="0"/>
              <a:t>SA agreed that the SA3 guidance is not acceptable for Rel-15, but it can be considered for Rel-16</a:t>
            </a:r>
          </a:p>
          <a:p>
            <a:pPr lvl="1"/>
            <a:r>
              <a:rPr lang="en-GB" sz="1800" dirty="0"/>
              <a:t>LS OUT in </a:t>
            </a:r>
            <a:r>
              <a:rPr lang="en-GB" sz="1800" b="1" dirty="0"/>
              <a:t>SP-190581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US" sz="4400" dirty="0" err="1"/>
              <a:t>Nudr</a:t>
            </a:r>
            <a:r>
              <a:rPr lang="en-US" sz="4400" dirty="0"/>
              <a:t> Sensitive Data Protection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6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7410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612232"/>
            <a:ext cx="11005172" cy="4338821"/>
          </a:xfrm>
        </p:spPr>
        <p:txBody>
          <a:bodyPr>
            <a:normAutofit/>
          </a:bodyPr>
          <a:lstStyle/>
          <a:p>
            <a:r>
              <a:rPr lang="en-GB" sz="2800" dirty="0"/>
              <a:t>23.501 CR1289R4: Clarification on S-NSSAI(s) for PDU session (SP-190492/0500)</a:t>
            </a:r>
          </a:p>
          <a:p>
            <a:pPr marL="0" indent="0">
              <a:buNone/>
            </a:pPr>
            <a:endParaRPr lang="en-GB" sz="2800" dirty="0"/>
          </a:p>
          <a:p>
            <a:r>
              <a:rPr lang="en-GB" sz="2800" b="1" u="sng" dirty="0"/>
              <a:t>Outcome</a:t>
            </a:r>
            <a:endParaRPr lang="en-GB" sz="2800" dirty="0"/>
          </a:p>
          <a:p>
            <a:pPr lvl="1"/>
            <a:r>
              <a:rPr lang="en-GB" sz="2400" dirty="0"/>
              <a:t>the Rel-15 CR is noted (will not be pursued). </a:t>
            </a:r>
          </a:p>
          <a:p>
            <a:pPr lvl="1"/>
            <a:r>
              <a:rPr lang="en-GB" sz="2400" dirty="0"/>
              <a:t>The Rel-16 CR is postponed (SA2 can further work on it).</a:t>
            </a:r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195" y="256675"/>
            <a:ext cx="9866432" cy="550016"/>
          </a:xfrm>
        </p:spPr>
        <p:txBody>
          <a:bodyPr/>
          <a:lstStyle/>
          <a:p>
            <a:r>
              <a:rPr lang="en-GB" sz="4400" dirty="0"/>
              <a:t>Clarification on S-NSSAI(s) for PDU session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7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6959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612232"/>
            <a:ext cx="11005172" cy="4338821"/>
          </a:xfrm>
        </p:spPr>
        <p:txBody>
          <a:bodyPr>
            <a:normAutofit/>
          </a:bodyPr>
          <a:lstStyle/>
          <a:p>
            <a:r>
              <a:rPr lang="en-GB" sz="2500" dirty="0"/>
              <a:t>Rel-16 Exception Requests</a:t>
            </a:r>
          </a:p>
          <a:p>
            <a:pPr lvl="1">
              <a:spcBef>
                <a:spcPts val="600"/>
              </a:spcBef>
            </a:pPr>
            <a:r>
              <a:rPr lang="en-GB" altLang="zh-CN" sz="1600" dirty="0"/>
              <a:t>Exception request for </a:t>
            </a:r>
            <a:r>
              <a:rPr lang="en-GB" altLang="zh-CN" sz="1600" dirty="0" err="1"/>
              <a:t>eLCS</a:t>
            </a:r>
            <a:r>
              <a:rPr lang="en-GB" altLang="zh-CN" sz="1600" dirty="0"/>
              <a:t>; 		SP-190433</a:t>
            </a:r>
          </a:p>
          <a:p>
            <a:pPr lvl="1">
              <a:spcBef>
                <a:spcPts val="600"/>
              </a:spcBef>
            </a:pPr>
            <a:r>
              <a:rPr lang="en-GB" altLang="zh-CN" sz="1600" dirty="0"/>
              <a:t>Exception request for </a:t>
            </a:r>
            <a:r>
              <a:rPr lang="en-GB" altLang="zh-CN" sz="1600" dirty="0" err="1"/>
              <a:t>Vertical_LAN</a:t>
            </a:r>
            <a:r>
              <a:rPr lang="en-GB" altLang="zh-CN" sz="1600" dirty="0"/>
              <a:t>; 	</a:t>
            </a:r>
            <a:r>
              <a:rPr lang="en-GB" sz="1600" dirty="0"/>
              <a:t>SP-190434</a:t>
            </a:r>
            <a:endParaRPr lang="en-GB" altLang="zh-CN" sz="1600" dirty="0"/>
          </a:p>
          <a:p>
            <a:pPr lvl="1">
              <a:spcBef>
                <a:spcPts val="600"/>
              </a:spcBef>
            </a:pPr>
            <a:r>
              <a:rPr lang="en-GB" altLang="zh-CN" sz="1600" dirty="0"/>
              <a:t>Exception request for 5G_URLLC; 	SP-190435</a:t>
            </a:r>
          </a:p>
          <a:p>
            <a:pPr lvl="1">
              <a:spcBef>
                <a:spcPts val="600"/>
              </a:spcBef>
            </a:pPr>
            <a:r>
              <a:rPr lang="en-GB" altLang="zh-CN" sz="1600" dirty="0"/>
              <a:t>Exception request for eV2XARC; 	SP-190436</a:t>
            </a:r>
          </a:p>
          <a:p>
            <a:pPr lvl="1">
              <a:spcBef>
                <a:spcPts val="600"/>
              </a:spcBef>
            </a:pPr>
            <a:r>
              <a:rPr lang="en-GB" altLang="zh-CN" sz="1600" dirty="0"/>
              <a:t>Exception request for 5WWC; 		SP-190437</a:t>
            </a:r>
          </a:p>
          <a:p>
            <a:pPr lvl="1">
              <a:spcBef>
                <a:spcPts val="600"/>
              </a:spcBef>
            </a:pPr>
            <a:r>
              <a:rPr lang="en-GB" altLang="zh-CN" sz="1600" dirty="0"/>
              <a:t>Exception request for ATSSS; 		</a:t>
            </a:r>
            <a:r>
              <a:rPr lang="en-GB" sz="1600" dirty="0"/>
              <a:t>SP-190438</a:t>
            </a:r>
            <a:endParaRPr lang="en-GB" altLang="zh-CN" sz="1600" dirty="0"/>
          </a:p>
          <a:p>
            <a:pPr lvl="1">
              <a:spcBef>
                <a:spcPts val="600"/>
              </a:spcBef>
            </a:pPr>
            <a:r>
              <a:rPr lang="en-GB" altLang="zh-CN" sz="1600" dirty="0"/>
              <a:t>Exception request for 5G_CIoT; 		SP-190439</a:t>
            </a:r>
            <a:endParaRPr lang="zh-CN" altLang="zh-CN" sz="1600" dirty="0"/>
          </a:p>
          <a:p>
            <a:pPr lvl="1">
              <a:spcBef>
                <a:spcPts val="600"/>
              </a:spcBef>
            </a:pPr>
            <a:r>
              <a:rPr lang="en-GB" altLang="zh-CN" sz="1600" dirty="0"/>
              <a:t>Exception request for RACS;		SP-190546</a:t>
            </a:r>
          </a:p>
          <a:p>
            <a:pPr lvl="1">
              <a:spcBef>
                <a:spcPts val="600"/>
              </a:spcBef>
            </a:pPr>
            <a:r>
              <a:rPr lang="en-GB" altLang="zh-CN" sz="1600" dirty="0"/>
              <a:t>Exception request for 5G_eSBA; 	SP-190582</a:t>
            </a:r>
          </a:p>
          <a:p>
            <a:pPr marL="609600" lvl="1" indent="0">
              <a:spcBef>
                <a:spcPts val="600"/>
              </a:spcBef>
              <a:buNone/>
            </a:pPr>
            <a:endParaRPr lang="en-GB" altLang="zh-CN" sz="1600" dirty="0"/>
          </a:p>
          <a:p>
            <a:r>
              <a:rPr lang="en-GB" sz="2500" dirty="0"/>
              <a:t>All Rel-16 Exception Requests were </a:t>
            </a:r>
            <a:r>
              <a:rPr lang="en-GB" sz="2500" b="1" u="sng" dirty="0"/>
              <a:t>approved</a:t>
            </a:r>
            <a:r>
              <a:rPr lang="en-GB" sz="2500" dirty="0"/>
              <a:t>. </a:t>
            </a:r>
            <a:endParaRPr lang="en-GB" sz="1933" dirty="0"/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GB" sz="4400" dirty="0"/>
              <a:t>Rel-16 Exception Requests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8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00057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612234"/>
            <a:ext cx="11005172" cy="797592"/>
          </a:xfrm>
        </p:spPr>
        <p:txBody>
          <a:bodyPr>
            <a:normAutofit/>
          </a:bodyPr>
          <a:lstStyle/>
          <a:p>
            <a:r>
              <a:rPr lang="en-US" sz="2500" dirty="0"/>
              <a:t>It was agreed to </a:t>
            </a:r>
            <a:r>
              <a:rPr lang="en-US" sz="2500" b="1" u="sng" dirty="0"/>
              <a:t>stop</a:t>
            </a:r>
            <a:r>
              <a:rPr lang="en-US" sz="2500" dirty="0"/>
              <a:t> following Rel-16 study items -</a:t>
            </a:r>
            <a:endParaRPr lang="en-GB" sz="2500" dirty="0"/>
          </a:p>
          <a:p>
            <a:pPr marL="609600" lvl="1" indent="0">
              <a:spcBef>
                <a:spcPts val="600"/>
              </a:spcBef>
              <a:buNone/>
            </a:pPr>
            <a:endParaRPr lang="en-GB" altLang="zh-CN" sz="1600" dirty="0"/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GB" sz="4400" dirty="0"/>
              <a:t>Rel-16 Study/work Items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9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F0DDEE9-F10D-463E-999D-7078D16620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510636"/>
              </p:ext>
            </p:extLst>
          </p:nvPr>
        </p:nvGraphicFramePr>
        <p:xfrm>
          <a:off x="1315244" y="2409825"/>
          <a:ext cx="9086057" cy="2212898"/>
        </p:xfrm>
        <a:graphic>
          <a:graphicData uri="http://schemas.openxmlformats.org/drawingml/2006/table">
            <a:tbl>
              <a:tblPr/>
              <a:tblGrid>
                <a:gridCol w="865339">
                  <a:extLst>
                    <a:ext uri="{9D8B030D-6E8A-4147-A177-3AD203B41FA5}">
                      <a16:colId xmlns:a16="http://schemas.microsoft.com/office/drawing/2014/main" val="798758775"/>
                    </a:ext>
                  </a:extLst>
                </a:gridCol>
                <a:gridCol w="1067251">
                  <a:extLst>
                    <a:ext uri="{9D8B030D-6E8A-4147-A177-3AD203B41FA5}">
                      <a16:colId xmlns:a16="http://schemas.microsoft.com/office/drawing/2014/main" val="2190088495"/>
                    </a:ext>
                  </a:extLst>
                </a:gridCol>
                <a:gridCol w="3937291">
                  <a:extLst>
                    <a:ext uri="{9D8B030D-6E8A-4147-A177-3AD203B41FA5}">
                      <a16:colId xmlns:a16="http://schemas.microsoft.com/office/drawing/2014/main" val="3389349964"/>
                    </a:ext>
                  </a:extLst>
                </a:gridCol>
                <a:gridCol w="1182630">
                  <a:extLst>
                    <a:ext uri="{9D8B030D-6E8A-4147-A177-3AD203B41FA5}">
                      <a16:colId xmlns:a16="http://schemas.microsoft.com/office/drawing/2014/main" val="516960180"/>
                    </a:ext>
                  </a:extLst>
                </a:gridCol>
                <a:gridCol w="2033546">
                  <a:extLst>
                    <a:ext uri="{9D8B030D-6E8A-4147-A177-3AD203B41FA5}">
                      <a16:colId xmlns:a16="http://schemas.microsoft.com/office/drawing/2014/main" val="3152712222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" marR="1905" marT="635" marB="6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" marR="1905" marT="635" marB="6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" marR="1905" marT="635" marB="6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WID-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" marR="1905" marT="635" marB="6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Rapporteur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05" marR="1905" marT="635" marB="63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59158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800027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FS_FLADN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supporting Flexible Local Area Data Network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SP-180506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Hyunsook Kim (LG Electronics) 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312997"/>
                  </a:ext>
                </a:extLst>
              </a:tr>
              <a:tr h="39806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760045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FS_ENTRADE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encrypted traffic detection 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SP-181111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 Ren (China Unicom)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9720815"/>
                  </a:ext>
                </a:extLst>
              </a:tr>
              <a:tr h="36173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780030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FS_LLC_Mob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EPC support for Mobility with Low Latency Communication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SP-171069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Chris Pudney (Vodafone)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367325"/>
                  </a:ext>
                </a:extLst>
              </a:tr>
              <a:tr h="58632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790009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FS_EPS_URACE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enhancement of systems using EPS for UR and Availability using commodity equipment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SP-180119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Chris </a:t>
                      </a: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Pudney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(Vodafone)</a:t>
                      </a:r>
                    </a:p>
                  </a:txBody>
                  <a:tcPr marL="13335" marR="13335" marT="6985" marB="698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323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4013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7155</TotalTime>
  <Words>1696</Words>
  <Application>Microsoft Office PowerPoint</Application>
  <PresentationFormat>Widescreen</PresentationFormat>
  <Paragraphs>321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宋体</vt:lpstr>
      <vt:lpstr>Arial</vt:lpstr>
      <vt:lpstr>Calibri</vt:lpstr>
      <vt:lpstr>Times New Roman</vt:lpstr>
      <vt:lpstr>Office Theme</vt:lpstr>
      <vt:lpstr>    Report from TSG SA#84 on SA2 specific topics </vt:lpstr>
      <vt:lpstr>Outline</vt:lpstr>
      <vt:lpstr>Statement Regarding U.S. Export Administration Regulations (EAR)</vt:lpstr>
      <vt:lpstr>Working Agreement #31 </vt:lpstr>
      <vt:lpstr>PS Cell ID reporting</vt:lpstr>
      <vt:lpstr>Nudr Sensitive Data Protection</vt:lpstr>
      <vt:lpstr>Clarification on S-NSSAI(s) for PDU session</vt:lpstr>
      <vt:lpstr>Rel-16 Exception Requests</vt:lpstr>
      <vt:lpstr>Rel-16 Study/work Items</vt:lpstr>
      <vt:lpstr>Rel-17 Study/Work Items</vt:lpstr>
      <vt:lpstr>SA2#134 Work Planning</vt:lpstr>
      <vt:lpstr>Rel-16 stage-2 timelines</vt:lpstr>
      <vt:lpstr>Rel-17 Stage-2 timelines</vt:lpstr>
      <vt:lpstr>Current Schedule Overview (SA/CT)</vt:lpstr>
      <vt:lpstr>Rel-17 Work Planning/Prioritization</vt:lpstr>
      <vt:lpstr>Proposals for Better Integration of New Delegates &amp; Vertical Industries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from TSG SA#84</dc:title>
  <dc:creator>Puneet Jain</dc:creator>
  <cp:lastModifiedBy>Puneet Jain</cp:lastModifiedBy>
  <cp:revision>157</cp:revision>
  <dcterms:created xsi:type="dcterms:W3CDTF">2019-03-13T01:38:36Z</dcterms:created>
  <dcterms:modified xsi:type="dcterms:W3CDTF">2019-06-18T05:47:32Z</dcterms:modified>
</cp:coreProperties>
</file>